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347" r:id="rId2"/>
    <p:sldId id="375" r:id="rId3"/>
    <p:sldId id="376" r:id="rId4"/>
    <p:sldId id="377" r:id="rId5"/>
    <p:sldId id="378" r:id="rId6"/>
    <p:sldId id="379" r:id="rId7"/>
    <p:sldId id="382" r:id="rId8"/>
    <p:sldId id="380" r:id="rId9"/>
    <p:sldId id="381" r:id="rId10"/>
    <p:sldId id="383" r:id="rId11"/>
    <p:sldId id="384" r:id="rId12"/>
    <p:sldId id="385" r:id="rId13"/>
  </p:sldIdLst>
  <p:sldSz cx="12192000" cy="6858000"/>
  <p:notesSz cx="6858000" cy="9144000"/>
  <p:embeddedFontLst>
    <p:embeddedFont>
      <p:font typeface="Adobe Devanagari" panose="02040503050201020203" charset="0"/>
      <p:regular r:id="rId15"/>
      <p:bold r:id="rId16"/>
      <p:italic r:id="rId17"/>
      <p:boldItalic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hwan Sung" initials="SS" lastIdx="2" clrIdx="0">
    <p:extLst>
      <p:ext uri="{19B8F6BF-5375-455C-9EA6-DF929625EA0E}">
        <p15:presenceInfo xmlns:p15="http://schemas.microsoft.com/office/powerpoint/2012/main" userId="2d421ed9320079b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D41616"/>
    <a:srgbClr val="FF9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25" autoAdjust="0"/>
    <p:restoredTop sz="91780" autoAdjust="0"/>
  </p:normalViewPr>
  <p:slideViewPr>
    <p:cSldViewPr snapToGrid="0">
      <p:cViewPr varScale="1">
        <p:scale>
          <a:sx n="105" d="100"/>
          <a:sy n="105" d="100"/>
        </p:scale>
        <p:origin x="780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671892-8D8B-4875-91FC-71B106605599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2167DE-BBDE-4AED-BD42-0A4793DFD41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594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7788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8976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255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OK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493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21819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809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3542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753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997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2508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59664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2167DE-BBDE-4AED-BD42-0A4793DFD41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920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E5574E-F470-4526-A15B-299112EE10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A07AC4C-6A69-4C9F-B6AA-324A72B5C9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C5D242-5F33-4CBD-9830-5761D9496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BABA12-2EBA-4B11-9A8C-07679B487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6228E8-E76F-43ED-9CC1-C0645AC78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442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8FAD35-A6B9-430A-A83C-7667E5E95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E8E993-A850-41DD-98D2-359CCFF0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D28267-9CC3-412B-A4EF-99B03CBDF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6B9F71-78FE-4A67-B9AA-95EE6EDFF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680210-E74C-466B-9A2B-1422B2FEB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3697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AC5FB6-4C80-4817-8E6E-9A7E78D532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3E02E60-420B-4C63-89B9-737F9CCCD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C38304-C0AE-46CA-AF26-971608583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8C1795-693E-4C8C-9328-2B74338B8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BF253F-52AF-4319-9CEB-3335A9F0A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364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113812-2009-434C-BD7D-0D13A3E9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BF1E28-F75B-4E44-BB6A-EADF68D65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636EB4-DFFD-4F80-839F-A6C5CB982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F47CA3-43B4-4FF3-87D6-E37E2D8BF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04F88F-DAD6-4F53-982B-033F6A075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6889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A50195-70C8-4730-8109-CBB0B3A4C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9382EF-D3BB-4C11-A3FF-4A44D8FA2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8D0061-4B68-4E9F-82B9-1D4CB0651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FFAECB-FA6E-42D6-8940-3AB4D69C4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7A7544-1753-49E7-8150-CE7D47DF0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543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3EBF5-F714-4C75-AF38-00676C93C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2609CF-076B-46A9-9768-3D26DA0D53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412B78-D9A5-4EE3-B73C-AC4BE49F1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EC50F8-60F2-45F0-97A9-B103FAE0F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45E9C7-2D01-4480-AB30-E6071652B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FE8044-180F-44CC-B504-EA80752DB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496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290EBC-3E40-4970-A9C2-DF0955BFC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C6CF4B-F18E-477B-9372-1638DB3CD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A46F53-CE75-4AD4-9AE6-C3DD9B890E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7EA770E-CE26-42C2-B671-EC5739CA76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944371-043D-4D76-9D9C-DBC6979D1D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24E328C-D872-4189-835B-D0A933BDA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8091A5E-1D48-49BB-BBD6-A67F1E24F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EA24484-114E-42EE-A7AE-6708EBE60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8259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660849-A1C9-448B-BEFB-C663E7044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713453F-8B67-4BB7-BD5E-5FACC8849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98FF16-D3D1-485D-80E6-A0A8D1D07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BC07F5-614B-4547-BD20-81E962C1A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242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D2E68ED-E518-498F-BC3E-3FDEAA9E0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2F39CEB-FF3D-429D-ADA2-73BDACA56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08844E7-24FB-4B9A-B5AB-22EBD071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023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33C2B2-40AF-463F-B474-57D61AF2E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9D40DA-7583-4124-ACCA-49F7CB522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7321F7-3EA6-49CA-816D-955679E3A6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D437F8-B8F2-4876-8A04-1E235040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FCBBBC-9FCF-4965-82FC-B47649938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4FEE44-8BAC-4DD0-AFA4-027CA2DD3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975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5FCE3E-5A40-4ED0-AC63-75DEF3D31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757A617-31B1-4D99-BE95-C09813A0C3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438454-034E-4B0B-AB8A-59F235D8C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081B81E-514D-4776-AA34-EBEE70159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1F0328-8EC4-4CA1-ABF7-9E84C6D87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0131B8-D676-4DBD-8F2D-2D08AF8D3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90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4E97DB2-60F8-4C02-8447-2040E67C3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1DF27B-1631-42EB-BC3A-871F6BCBE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898065-4FF1-4CB7-984C-7A6D3EA1A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74B2E-835C-4051-B4C2-24FC0F72E8FC}" type="datetimeFigureOut">
              <a:rPr lang="ko-KR" altLang="en-US" smtClean="0"/>
              <a:t>2023-04-14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27B01D-5DC1-4122-8BA0-8C435C7F13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F60DFD-0F07-4FCE-9B3E-DB45242CDC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6706F-766C-4A18-A1C3-639D9A567F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794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3.wdp"/><Relationship Id="rId4" Type="http://schemas.openxmlformats.org/officeDocument/2006/relationships/image" Target="../media/image10.png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5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F9DF62-7D63-41CA-9B1F-74B6EA8BFD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76888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sz="54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Lab4:</a:t>
            </a:r>
            <a:r>
              <a:rPr lang="ko-KR" altLang="en-US" sz="54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en-US" altLang="ko-KR" sz="54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Communication</a:t>
            </a:r>
            <a:r>
              <a:rPr lang="ko-KR" altLang="en-US" sz="54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en-US" altLang="ko-KR" sz="54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&amp;</a:t>
            </a:r>
            <a:r>
              <a:rPr lang="ko-KR" altLang="en-US" sz="54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en-US" altLang="ko-KR" sz="54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Camera</a:t>
            </a:r>
            <a:endParaRPr lang="ko-KR" altLang="en-US" sz="5400" b="1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79A3A9-D6DC-415C-9AF4-66EDDAFC80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03077"/>
            <a:ext cx="9144000" cy="774192"/>
          </a:xfrm>
        </p:spPr>
        <p:txBody>
          <a:bodyPr>
            <a:normAutofit/>
          </a:bodyPr>
          <a:lstStyle/>
          <a:p>
            <a:pPr algn="r"/>
            <a:r>
              <a:rPr lang="en-US" altLang="ko-KR" sz="18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TA Suhwan Sung </a:t>
            </a:r>
          </a:p>
          <a:p>
            <a:pPr algn="r"/>
            <a:r>
              <a:rPr lang="en-US" altLang="ko-KR" sz="18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acgnkpiyrw@kaist.ac.kr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FDCAA8-5709-4AAC-A1FE-9A370E86DD4B}"/>
              </a:ext>
            </a:extLst>
          </p:cNvPr>
          <p:cNvSpPr txBox="1"/>
          <p:nvPr/>
        </p:nvSpPr>
        <p:spPr>
          <a:xfrm>
            <a:off x="1524000" y="5843579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50000"/>
                  </a:schemeClr>
                </a:solidFill>
              </a:rPr>
              <a:t>April 14, EE405 Elec Design Lab. &lt;Robot manipulator&gt; TA Session</a:t>
            </a:r>
            <a:endParaRPr lang="ko-KR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386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6EA825-4BC3-4A69-BEE1-2004A5B36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Bone Setting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5F698D-FAE5-4089-92E0-1F5ABE19C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Connect All:</a:t>
            </a:r>
          </a:p>
          <a:p>
            <a:endParaRPr lang="en-US" altLang="ko-KR" sz="32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lvl="1"/>
            <a:r>
              <a:rPr lang="en-US" altLang="ko-KR" sz="28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Ethernet</a:t>
            </a:r>
          </a:p>
          <a:p>
            <a:pPr lvl="1"/>
            <a:r>
              <a:rPr lang="en-US" altLang="ko-KR" sz="28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Power</a:t>
            </a:r>
          </a:p>
          <a:p>
            <a:pPr lvl="1"/>
            <a:r>
              <a:rPr lang="en-US" altLang="ko-KR" sz="28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USB Cable</a:t>
            </a:r>
          </a:p>
          <a:p>
            <a:pPr lvl="1"/>
            <a:r>
              <a:rPr lang="en-US" altLang="ko-KR" sz="28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Webcam</a:t>
            </a:r>
            <a:endParaRPr lang="ko-KR" altLang="en-US" sz="28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8FEC710-9173-4E83-98CC-95AAF08D4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8832" y="2485986"/>
            <a:ext cx="4876799" cy="2725815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4108946-984C-4BD5-B058-230C90A7C4EF}"/>
              </a:ext>
            </a:extLst>
          </p:cNvPr>
          <p:cNvCxnSpPr/>
          <p:nvPr/>
        </p:nvCxnSpPr>
        <p:spPr>
          <a:xfrm>
            <a:off x="711200" y="1549400"/>
            <a:ext cx="10879667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5D6CAA2-6176-4A7B-88CC-8D585B355C8E}"/>
              </a:ext>
            </a:extLst>
          </p:cNvPr>
          <p:cNvSpPr txBox="1"/>
          <p:nvPr/>
        </p:nvSpPr>
        <p:spPr>
          <a:xfrm>
            <a:off x="9425354" y="230188"/>
            <a:ext cx="252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EE405 TA Session: Lab 4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838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6EA825-4BC3-4A69-BEE1-2004A5B36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Lab report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5F698D-FAE5-4089-92E0-1F5ABE19C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32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Include detail procedures and </a:t>
            </a:r>
            <a:r>
              <a:rPr lang="en-US" altLang="ko-KR" sz="32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discussion as many as possible!</a:t>
            </a:r>
          </a:p>
          <a:p>
            <a:pPr marL="0" indent="0">
              <a:buNone/>
            </a:pPr>
            <a:endParaRPr lang="en-US" altLang="ko-KR" sz="32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0" indent="0">
              <a:buNone/>
            </a:pPr>
            <a:r>
              <a:rPr lang="en-US" altLang="ko-KR" sz="32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Discussion is most important part of the lab.</a:t>
            </a:r>
          </a:p>
          <a:p>
            <a:pPr marL="0" indent="0">
              <a:buNone/>
            </a:pPr>
            <a:endParaRPr lang="en-US" altLang="ko-KR" sz="32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0" indent="0">
              <a:buNone/>
            </a:pPr>
            <a:r>
              <a:rPr lang="en-US" altLang="ko-KR" sz="32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Troubleshooting is also important. Please show your effort you did.</a:t>
            </a:r>
            <a:endParaRPr lang="ko-KR" altLang="en-US" sz="28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3F2EF23-0FBA-4E19-9FBA-1477D44046FA}"/>
              </a:ext>
            </a:extLst>
          </p:cNvPr>
          <p:cNvCxnSpPr/>
          <p:nvPr/>
        </p:nvCxnSpPr>
        <p:spPr>
          <a:xfrm>
            <a:off x="711200" y="1549400"/>
            <a:ext cx="10879667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18BA04A-B066-4D1A-8FC0-7067B067BDAF}"/>
              </a:ext>
            </a:extLst>
          </p:cNvPr>
          <p:cNvSpPr txBox="1"/>
          <p:nvPr/>
        </p:nvSpPr>
        <p:spPr>
          <a:xfrm>
            <a:off x="9425354" y="230188"/>
            <a:ext cx="252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EE405 TA Session: Lab 4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619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5F698D-FAE5-4089-92E0-1F5ABE19C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altLang="ko-KR" sz="32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0" indent="0" algn="ctr">
              <a:buNone/>
            </a:pPr>
            <a:endParaRPr lang="en-US" altLang="ko-KR" sz="32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0" indent="0" algn="ctr">
              <a:buNone/>
            </a:pPr>
            <a:endParaRPr lang="en-US" altLang="ko-KR" sz="32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0" indent="0" algn="ctr">
              <a:buNone/>
            </a:pPr>
            <a:r>
              <a:rPr lang="en-US" altLang="ko-KR" sz="32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Any Questions?</a:t>
            </a:r>
            <a:endParaRPr lang="ko-KR" altLang="en-US" sz="28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8BA04A-B066-4D1A-8FC0-7067B067BDAF}"/>
              </a:ext>
            </a:extLst>
          </p:cNvPr>
          <p:cNvSpPr txBox="1"/>
          <p:nvPr/>
        </p:nvSpPr>
        <p:spPr>
          <a:xfrm>
            <a:off x="9425354" y="230188"/>
            <a:ext cx="252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EE405 TA Session: Lab 4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595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5F991-893C-40DE-8BCC-D65F7BE4D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Purpose of the Lab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A62D1AE-1044-4F03-9FDC-54E0504FE3EA}"/>
              </a:ext>
            </a:extLst>
          </p:cNvPr>
          <p:cNvCxnSpPr/>
          <p:nvPr/>
        </p:nvCxnSpPr>
        <p:spPr>
          <a:xfrm>
            <a:off x="711200" y="1549400"/>
            <a:ext cx="10879667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B2F410F-ECD5-4954-886F-9DB31F082824}"/>
              </a:ext>
            </a:extLst>
          </p:cNvPr>
          <p:cNvSpPr txBox="1"/>
          <p:nvPr/>
        </p:nvSpPr>
        <p:spPr>
          <a:xfrm>
            <a:off x="9425354" y="230188"/>
            <a:ext cx="252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EE405 TA Session: Lab 4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1CC471-FB11-4C7F-931A-9FA548924531}"/>
              </a:ext>
            </a:extLst>
          </p:cNvPr>
          <p:cNvSpPr txBox="1"/>
          <p:nvPr/>
        </p:nvSpPr>
        <p:spPr>
          <a:xfrm>
            <a:off x="3454074" y="5712563"/>
            <a:ext cx="5283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We will control the robot via teleoperation.</a:t>
            </a:r>
          </a:p>
        </p:txBody>
      </p:sp>
      <p:pic>
        <p:nvPicPr>
          <p:cNvPr id="4" name="Picture 2" descr="조이스틱 플랫 아이콘입니다 온라인 재생 게임 패드 만화 아이콘입니다 게임 컨트롤러 비디오 게임에 대한 스톡 벡터 아트 및 기타 이미지  - 비디오 게임, 제어, 도박 - iStock">
            <a:extLst>
              <a:ext uri="{FF2B5EF4-FFF2-40B4-BE49-F238E27FC236}">
                <a16:creationId xmlns:a16="http://schemas.microsoft.com/office/drawing/2014/main" id="{B7FB5194-84D4-4E16-8183-43D0760025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91" t="18608" r="19291" b="17683"/>
          <a:stretch/>
        </p:blipFill>
        <p:spPr bwMode="auto">
          <a:xfrm rot="2733240">
            <a:off x="1076573" y="4189200"/>
            <a:ext cx="1406770" cy="1471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ranka Emika - POMO Robotics">
            <a:extLst>
              <a:ext uri="{FF2B5EF4-FFF2-40B4-BE49-F238E27FC236}">
                <a16:creationId xmlns:a16="http://schemas.microsoft.com/office/drawing/2014/main" id="{1FF847BB-0044-4BCA-B2BA-5B801C4231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658" y="1861228"/>
            <a:ext cx="3323492" cy="3323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ymbol Of Bidirectional Arrows Data Transfer Vector Royalty Free SVG,  Cliparts, Vectors, And Stock Illustration. Image 128974744.">
            <a:extLst>
              <a:ext uri="{FF2B5EF4-FFF2-40B4-BE49-F238E27FC236}">
                <a16:creationId xmlns:a16="http://schemas.microsoft.com/office/drawing/2014/main" id="{BD3A1402-E558-4A2B-A8D4-65A090D6A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9769" y1="37404" x2="29769" y2="37404"/>
                        <a14:foregroundMark x1="36462" y1="45673" x2="36462" y2="456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1921" y="2882569"/>
            <a:ext cx="2710961" cy="2168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mputer monitor - Wikipedia">
            <a:extLst>
              <a:ext uri="{FF2B5EF4-FFF2-40B4-BE49-F238E27FC236}">
                <a16:creationId xmlns:a16="http://schemas.microsoft.com/office/drawing/2014/main" id="{7FDDC8BB-F378-48EE-ACA3-72CE24C01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057" y="2441820"/>
            <a:ext cx="2425088" cy="2162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amera Icons Pdf - Camera Icon Transparent PNG - 1600x1600 - Free Download  on NicePNG">
            <a:extLst>
              <a:ext uri="{FF2B5EF4-FFF2-40B4-BE49-F238E27FC236}">
                <a16:creationId xmlns:a16="http://schemas.microsoft.com/office/drawing/2014/main" id="{1DE27A90-FA52-4C80-90B3-AACE1539C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8703" b="93432" l="5610" r="96707">
                        <a14:foregroundMark x1="91951" y1="42200" x2="91951" y2="42200"/>
                        <a14:foregroundMark x1="81585" y1="91954" x2="81585" y2="91954"/>
                        <a14:foregroundMark x1="15732" y1="71429" x2="15732" y2="71429"/>
                        <a14:foregroundMark x1="5610" y1="63875" x2="5610" y2="63875"/>
                        <a14:foregroundMark x1="90366" y1="90805" x2="90366" y2="90805"/>
                        <a14:foregroundMark x1="90732" y1="91461" x2="79512" y2="92447"/>
                        <a14:foregroundMark x1="96829" y1="93596" x2="96829" y2="91954"/>
                        <a14:foregroundMark x1="85122" y1="8703" x2="83171" y2="91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470531">
            <a:off x="7430414" y="2151264"/>
            <a:ext cx="893894" cy="663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9EFE170-972A-4EF5-BE86-6F0AD2931DC8}"/>
              </a:ext>
            </a:extLst>
          </p:cNvPr>
          <p:cNvSpPr txBox="1"/>
          <p:nvPr/>
        </p:nvSpPr>
        <p:spPr>
          <a:xfrm>
            <a:off x="167532" y="3070327"/>
            <a:ext cx="5283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Camera Screen</a:t>
            </a:r>
          </a:p>
        </p:txBody>
      </p:sp>
    </p:spTree>
    <p:extLst>
      <p:ext uri="{BB962C8B-B14F-4D97-AF65-F5344CB8AC3E}">
        <p14:creationId xmlns:p14="http://schemas.microsoft.com/office/powerpoint/2010/main" val="2891021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5F991-893C-40DE-8BCC-D65F7BE4D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Mainly 3 parts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A62D1AE-1044-4F03-9FDC-54E0504FE3EA}"/>
              </a:ext>
            </a:extLst>
          </p:cNvPr>
          <p:cNvCxnSpPr/>
          <p:nvPr/>
        </p:nvCxnSpPr>
        <p:spPr>
          <a:xfrm>
            <a:off x="711200" y="1549400"/>
            <a:ext cx="10879667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61CC471-FB11-4C7F-931A-9FA548924531}"/>
              </a:ext>
            </a:extLst>
          </p:cNvPr>
          <p:cNvSpPr txBox="1"/>
          <p:nvPr/>
        </p:nvSpPr>
        <p:spPr>
          <a:xfrm>
            <a:off x="233320" y="2099171"/>
            <a:ext cx="11715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Part 1: Communication 	Part 2: Remote controller implementation 	Part 3: Camera Utility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8FA3C0-FF69-41AD-867A-05AFFDFC877B}"/>
              </a:ext>
            </a:extLst>
          </p:cNvPr>
          <p:cNvSpPr txBox="1"/>
          <p:nvPr/>
        </p:nvSpPr>
        <p:spPr>
          <a:xfrm>
            <a:off x="9425354" y="230188"/>
            <a:ext cx="252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EE405 TA Session: Lab 4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2052" name="Picture 4" descr="로지텍 K120 USB 표준 컴퓨터 키보드">
            <a:extLst>
              <a:ext uri="{FF2B5EF4-FFF2-40B4-BE49-F238E27FC236}">
                <a16:creationId xmlns:a16="http://schemas.microsoft.com/office/drawing/2014/main" id="{3337591E-DB55-4012-B946-C1B7B3DDA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721" y="3620476"/>
            <a:ext cx="3376247" cy="1688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lient-server Application - OOSE">
            <a:extLst>
              <a:ext uri="{FF2B5EF4-FFF2-40B4-BE49-F238E27FC236}">
                <a16:creationId xmlns:a16="http://schemas.microsoft.com/office/drawing/2014/main" id="{43B7B8F4-F3B8-448F-AFA8-C0A6DAF18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768" y="3857522"/>
            <a:ext cx="3583369" cy="1451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3908BD0-B09E-4EE8-A409-0703A94F62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4785" y="2674432"/>
            <a:ext cx="3620476" cy="362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28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5F991-893C-40DE-8BCC-D65F7BE4D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1. Communication: TCP vs. UDP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A62D1AE-1044-4F03-9FDC-54E0504FE3EA}"/>
              </a:ext>
            </a:extLst>
          </p:cNvPr>
          <p:cNvCxnSpPr/>
          <p:nvPr/>
        </p:nvCxnSpPr>
        <p:spPr>
          <a:xfrm>
            <a:off x="711200" y="1549400"/>
            <a:ext cx="10879667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18FA3C0-FF69-41AD-867A-05AFFDFC877B}"/>
              </a:ext>
            </a:extLst>
          </p:cNvPr>
          <p:cNvSpPr txBox="1"/>
          <p:nvPr/>
        </p:nvSpPr>
        <p:spPr>
          <a:xfrm>
            <a:off x="9425354" y="230188"/>
            <a:ext cx="252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EE405 TA Session: Lab 4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3074" name="Picture 2" descr="TCP vs. UDP - Developer Help">
            <a:extLst>
              <a:ext uri="{FF2B5EF4-FFF2-40B4-BE49-F238E27FC236}">
                <a16:creationId xmlns:a16="http://schemas.microsoft.com/office/drawing/2014/main" id="{11DB88CC-4E42-4C90-BC27-ECBFD61C8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1642" y="1920856"/>
            <a:ext cx="7458781" cy="4593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0290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5F991-893C-40DE-8BCC-D65F7BE4D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Comm. Protocol for Robot Control 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A62D1AE-1044-4F03-9FDC-54E0504FE3EA}"/>
              </a:ext>
            </a:extLst>
          </p:cNvPr>
          <p:cNvCxnSpPr/>
          <p:nvPr/>
        </p:nvCxnSpPr>
        <p:spPr>
          <a:xfrm>
            <a:off x="711200" y="1549400"/>
            <a:ext cx="10879667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18FA3C0-FF69-41AD-867A-05AFFDFC877B}"/>
              </a:ext>
            </a:extLst>
          </p:cNvPr>
          <p:cNvSpPr txBox="1"/>
          <p:nvPr/>
        </p:nvSpPr>
        <p:spPr>
          <a:xfrm>
            <a:off x="9425354" y="230188"/>
            <a:ext cx="252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EE405 TA Session: Lab 4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DFEAC5F-C47C-461C-B1E3-5EDC0F3E1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27" y="1945367"/>
            <a:ext cx="2028757" cy="2028757"/>
          </a:xfrm>
          <a:prstGeom prst="rect">
            <a:avLst/>
          </a:prstGeom>
        </p:spPr>
      </p:pic>
      <p:pic>
        <p:nvPicPr>
          <p:cNvPr id="4098" name="Picture 2" descr="Eye Icon Vector Art, Icons, and Graphics for Free Download">
            <a:extLst>
              <a:ext uri="{FF2B5EF4-FFF2-40B4-BE49-F238E27FC236}">
                <a16:creationId xmlns:a16="http://schemas.microsoft.com/office/drawing/2014/main" id="{CF4F9C27-4486-48D2-B85F-53D22E7EA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800">
                        <a14:foregroundMark x1="90800" y1="52120" x2="90800" y2="52120"/>
                        <a14:foregroundMark x1="90800" y1="51740" x2="90420" y2="52860"/>
                        <a14:foregroundMark x1="90800" y1="51740" x2="88220" y2="543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0137" y="4140023"/>
            <a:ext cx="1456591" cy="1456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ight arrow - Free arrows icons">
            <a:extLst>
              <a:ext uri="{FF2B5EF4-FFF2-40B4-BE49-F238E27FC236}">
                <a16:creationId xmlns:a16="http://schemas.microsoft.com/office/drawing/2014/main" id="{27776E5D-6788-47F6-A229-6E364736F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585" y="2231449"/>
            <a:ext cx="1456591" cy="1456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Computer monitor - Wikipedia">
            <a:extLst>
              <a:ext uri="{FF2B5EF4-FFF2-40B4-BE49-F238E27FC236}">
                <a16:creationId xmlns:a16="http://schemas.microsoft.com/office/drawing/2014/main" id="{58BCC249-B884-4E8B-BCF7-AF877D17F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7920" y="2058759"/>
            <a:ext cx="2425088" cy="2162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로지텍 K120 USB 표준 컴퓨터 키보드">
            <a:extLst>
              <a:ext uri="{FF2B5EF4-FFF2-40B4-BE49-F238E27FC236}">
                <a16:creationId xmlns:a16="http://schemas.microsoft.com/office/drawing/2014/main" id="{7E8620A3-1EDF-4588-937A-A30D65819D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6728" y="4262045"/>
            <a:ext cx="2425089" cy="1212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Right arrow - Free arrows icons">
            <a:extLst>
              <a:ext uri="{FF2B5EF4-FFF2-40B4-BE49-F238E27FC236}">
                <a16:creationId xmlns:a16="http://schemas.microsoft.com/office/drawing/2014/main" id="{C01A0976-0850-4699-9806-820DA42869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2216" y="2224579"/>
            <a:ext cx="1456591" cy="1456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Franka Emika - POMO Robotics">
            <a:extLst>
              <a:ext uri="{FF2B5EF4-FFF2-40B4-BE49-F238E27FC236}">
                <a16:creationId xmlns:a16="http://schemas.microsoft.com/office/drawing/2014/main" id="{44ABAA83-634F-43B0-B2CF-AE637959E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6969" y="1747119"/>
            <a:ext cx="2558804" cy="2558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15BCDA9-6E74-4952-AFC8-A942EBC698EC}"/>
              </a:ext>
            </a:extLst>
          </p:cNvPr>
          <p:cNvSpPr txBox="1"/>
          <p:nvPr/>
        </p:nvSpPr>
        <p:spPr>
          <a:xfrm>
            <a:off x="2196769" y="5762512"/>
            <a:ext cx="77984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Real-time communication is very important for robot control</a:t>
            </a:r>
          </a:p>
          <a:p>
            <a:pPr algn="ctr"/>
            <a:r>
              <a:rPr lang="ko-KR" altLang="en-US" sz="2400" b="1" i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→ </a:t>
            </a:r>
            <a:r>
              <a:rPr lang="en-US" altLang="ko-KR" sz="2400" b="1" i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Use UDP network</a:t>
            </a:r>
          </a:p>
        </p:txBody>
      </p:sp>
    </p:spTree>
    <p:extLst>
      <p:ext uri="{BB962C8B-B14F-4D97-AF65-F5344CB8AC3E}">
        <p14:creationId xmlns:p14="http://schemas.microsoft.com/office/powerpoint/2010/main" val="433103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5F991-893C-40DE-8BCC-D65F7BE4D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2. Remote Controller </a:t>
            </a:r>
            <a:r>
              <a:rPr lang="en-US" altLang="ko-KR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Impl</a:t>
            </a:r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.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A62D1AE-1044-4F03-9FDC-54E0504FE3EA}"/>
              </a:ext>
            </a:extLst>
          </p:cNvPr>
          <p:cNvCxnSpPr/>
          <p:nvPr/>
        </p:nvCxnSpPr>
        <p:spPr>
          <a:xfrm>
            <a:off x="711200" y="1549400"/>
            <a:ext cx="10879667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18FA3C0-FF69-41AD-867A-05AFFDFC877B}"/>
              </a:ext>
            </a:extLst>
          </p:cNvPr>
          <p:cNvSpPr txBox="1"/>
          <p:nvPr/>
        </p:nvSpPr>
        <p:spPr>
          <a:xfrm>
            <a:off x="9425354" y="230188"/>
            <a:ext cx="252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EE405 TA Session: Lab 4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D75C6E0-B536-4248-B94F-4F64E3C1E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2415" y="2640568"/>
            <a:ext cx="4211385" cy="404544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FF84B6D-27D2-4BAF-ABA5-F067EDE112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00" y="2874963"/>
            <a:ext cx="4778002" cy="32292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9A4162-0951-4D18-AE18-D96E14C44C8C}"/>
              </a:ext>
            </a:extLst>
          </p:cNvPr>
          <p:cNvSpPr txBox="1"/>
          <p:nvPr/>
        </p:nvSpPr>
        <p:spPr>
          <a:xfrm>
            <a:off x="1465384" y="1825625"/>
            <a:ext cx="2520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PC Part</a:t>
            </a:r>
          </a:p>
          <a:p>
            <a:pPr algn="ctr"/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(Send keyboard input)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E9AE5D-D4DB-4C0D-9014-735CD0B9C084}"/>
              </a:ext>
            </a:extLst>
          </p:cNvPr>
          <p:cNvSpPr txBox="1"/>
          <p:nvPr/>
        </p:nvSpPr>
        <p:spPr>
          <a:xfrm>
            <a:off x="7676059" y="1815578"/>
            <a:ext cx="2520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Bone Part</a:t>
            </a:r>
          </a:p>
          <a:p>
            <a:pPr algn="ctr"/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(Receive keyboard input)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0392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5F991-893C-40DE-8BCC-D65F7BE4D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2. Remote Controller </a:t>
            </a:r>
            <a:r>
              <a:rPr lang="en-US" altLang="ko-KR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Impl</a:t>
            </a:r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.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A62D1AE-1044-4F03-9FDC-54E0504FE3EA}"/>
              </a:ext>
            </a:extLst>
          </p:cNvPr>
          <p:cNvCxnSpPr/>
          <p:nvPr/>
        </p:nvCxnSpPr>
        <p:spPr>
          <a:xfrm>
            <a:off x="711200" y="1549400"/>
            <a:ext cx="10879667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18FA3C0-FF69-41AD-867A-05AFFDFC877B}"/>
              </a:ext>
            </a:extLst>
          </p:cNvPr>
          <p:cNvSpPr txBox="1"/>
          <p:nvPr/>
        </p:nvSpPr>
        <p:spPr>
          <a:xfrm>
            <a:off x="9425354" y="230188"/>
            <a:ext cx="252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EE405 TA Session: Lab 4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E9AE5D-D4DB-4C0D-9014-735CD0B9C084}"/>
              </a:ext>
            </a:extLst>
          </p:cNvPr>
          <p:cNvSpPr txBox="1"/>
          <p:nvPr/>
        </p:nvSpPr>
        <p:spPr>
          <a:xfrm>
            <a:off x="711200" y="2322483"/>
            <a:ext cx="108796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You may spend most of time for implementation.</a:t>
            </a:r>
            <a:br>
              <a:rPr lang="en-US" altLang="ko-KR" sz="2400" dirty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altLang="ko-KR" sz="2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But don’t be scared. All the other part is provided and very easy.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You will reuse most part of the Lab2 and the example in the previous part. (UDP example)</a:t>
            </a:r>
            <a:endParaRPr lang="ko-KR" altLang="en-US" sz="24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077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5F991-893C-40DE-8BCC-D65F7BE4D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3. Camera Utilities &amp; Streaming Demo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A62D1AE-1044-4F03-9FDC-54E0504FE3EA}"/>
              </a:ext>
            </a:extLst>
          </p:cNvPr>
          <p:cNvCxnSpPr/>
          <p:nvPr/>
        </p:nvCxnSpPr>
        <p:spPr>
          <a:xfrm>
            <a:off x="711200" y="1549400"/>
            <a:ext cx="10879667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18FA3C0-FF69-41AD-867A-05AFFDFC877B}"/>
              </a:ext>
            </a:extLst>
          </p:cNvPr>
          <p:cNvSpPr txBox="1"/>
          <p:nvPr/>
        </p:nvSpPr>
        <p:spPr>
          <a:xfrm>
            <a:off x="9425354" y="230188"/>
            <a:ext cx="252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EE405 TA Session: Lab 4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0616344-C332-4A02-BAD1-C0B096D39091}"/>
              </a:ext>
            </a:extLst>
          </p:cNvPr>
          <p:cNvSpPr/>
          <p:nvPr/>
        </p:nvSpPr>
        <p:spPr>
          <a:xfrm>
            <a:off x="838200" y="2326933"/>
            <a:ext cx="94194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i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Video4Linux</a:t>
            </a:r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(V4L) is a collection of device drivers and an API for supporting </a:t>
            </a:r>
            <a:r>
              <a:rPr lang="en-US" altLang="ko-KR" b="1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realtime</a:t>
            </a:r>
            <a:r>
              <a:rPr lang="en-US" altLang="ko-KR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video capture </a:t>
            </a:r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on Linux systems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5122" name="Picture 2" descr="File:FFmpeg Logo new.svg - Wikimedia Commons">
            <a:extLst>
              <a:ext uri="{FF2B5EF4-FFF2-40B4-BE49-F238E27FC236}">
                <a16:creationId xmlns:a16="http://schemas.microsoft.com/office/drawing/2014/main" id="{43AE7685-49E8-4216-89B4-222616BFF8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111276"/>
            <a:ext cx="1905000" cy="510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EFE627F-EA4B-4C39-A257-BC3936A741F3}"/>
              </a:ext>
            </a:extLst>
          </p:cNvPr>
          <p:cNvSpPr/>
          <p:nvPr/>
        </p:nvSpPr>
        <p:spPr>
          <a:xfrm>
            <a:off x="838200" y="4985434"/>
            <a:ext cx="89681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i="1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FFmpeg</a:t>
            </a:r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is a free and open-source software project consisting of a suite of libraries and programs for handling </a:t>
            </a:r>
            <a:r>
              <a:rPr lang="en-US" altLang="ko-KR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video, audio, and other multimedia files and streams.</a:t>
            </a:r>
            <a:endParaRPr lang="ko-KR" altLang="en-US" b="1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020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A5F991-893C-40DE-8BCC-D65F7BE4D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3. Camera Utilities &amp; Streaming Demo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A62D1AE-1044-4F03-9FDC-54E0504FE3EA}"/>
              </a:ext>
            </a:extLst>
          </p:cNvPr>
          <p:cNvCxnSpPr/>
          <p:nvPr/>
        </p:nvCxnSpPr>
        <p:spPr>
          <a:xfrm>
            <a:off x="711200" y="1549400"/>
            <a:ext cx="10879667" cy="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18FA3C0-FF69-41AD-867A-05AFFDFC877B}"/>
              </a:ext>
            </a:extLst>
          </p:cNvPr>
          <p:cNvSpPr txBox="1"/>
          <p:nvPr/>
        </p:nvSpPr>
        <p:spPr>
          <a:xfrm>
            <a:off x="9425354" y="230188"/>
            <a:ext cx="2523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EE405 TA Session: Lab 4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0616344-C332-4A02-BAD1-C0B096D39091}"/>
              </a:ext>
            </a:extLst>
          </p:cNvPr>
          <p:cNvSpPr/>
          <p:nvPr/>
        </p:nvSpPr>
        <p:spPr>
          <a:xfrm>
            <a:off x="711200" y="5439926"/>
            <a:ext cx="1103141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We will use both libraries: </a:t>
            </a:r>
          </a:p>
          <a:p>
            <a:r>
              <a:rPr lang="en-US" altLang="ko-KR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	V4L2</a:t>
            </a:r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for gathering Webcam screen, </a:t>
            </a:r>
          </a:p>
          <a:p>
            <a:r>
              <a:rPr lang="en-US" altLang="ko-KR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	</a:t>
            </a:r>
            <a:r>
              <a:rPr lang="en-US" altLang="ko-KR" b="1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FFmpeg</a:t>
            </a:r>
            <a:r>
              <a:rPr lang="en-US" altLang="ko-KR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en-US" altLang="ko-KR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for streaming via UDP network.</a:t>
            </a:r>
            <a:endParaRPr lang="ko-KR" altLang="en-US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23B85D6-A6A2-4B3D-9C86-E3052E7D0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54" y="2940305"/>
            <a:ext cx="1657035" cy="1657035"/>
          </a:xfrm>
          <a:prstGeom prst="rect">
            <a:avLst/>
          </a:prstGeom>
        </p:spPr>
      </p:pic>
      <p:pic>
        <p:nvPicPr>
          <p:cNvPr id="9" name="Picture 8" descr="Computer monitor - Wikipedia">
            <a:extLst>
              <a:ext uri="{FF2B5EF4-FFF2-40B4-BE49-F238E27FC236}">
                <a16:creationId xmlns:a16="http://schemas.microsoft.com/office/drawing/2014/main" id="{0D412AB8-701D-4A5C-BE88-FD76EB546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6836" y="2970692"/>
            <a:ext cx="1657035" cy="1477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BeagleBone Black, AM3358, ARM Cortex-A8, 512MB RAM, 4GB eMMC, USB Interface">
            <a:extLst>
              <a:ext uri="{FF2B5EF4-FFF2-40B4-BE49-F238E27FC236}">
                <a16:creationId xmlns:a16="http://schemas.microsoft.com/office/drawing/2014/main" id="{C2643787-09A5-4C49-99CC-1D698CE07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814" y="2912886"/>
            <a:ext cx="2627728" cy="171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Right arrow - Free arrows icons">
            <a:extLst>
              <a:ext uri="{FF2B5EF4-FFF2-40B4-BE49-F238E27FC236}">
                <a16:creationId xmlns:a16="http://schemas.microsoft.com/office/drawing/2014/main" id="{E7D7E61D-7435-4416-B6B8-06E7D150CD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484" y="3384631"/>
            <a:ext cx="923330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928F8302-E60A-450F-BBAC-8DB2F692B39F}"/>
              </a:ext>
            </a:extLst>
          </p:cNvPr>
          <p:cNvSpPr/>
          <p:nvPr/>
        </p:nvSpPr>
        <p:spPr>
          <a:xfrm>
            <a:off x="1963524" y="3223301"/>
            <a:ext cx="15682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V4L2 library</a:t>
            </a:r>
            <a:endParaRPr lang="ko-KR" altLang="en-US" b="1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18B4480-4743-45D3-9AA9-C64A4E4C6992}"/>
              </a:ext>
            </a:extLst>
          </p:cNvPr>
          <p:cNvSpPr/>
          <p:nvPr/>
        </p:nvSpPr>
        <p:spPr>
          <a:xfrm>
            <a:off x="4128217" y="2351205"/>
            <a:ext cx="12772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Bone</a:t>
            </a:r>
            <a:endParaRPr lang="ko-KR" altLang="en-US" sz="2400" b="1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15" name="Picture 4" descr="Right arrow - Free arrows icons">
            <a:extLst>
              <a:ext uri="{FF2B5EF4-FFF2-40B4-BE49-F238E27FC236}">
                <a16:creationId xmlns:a16="http://schemas.microsoft.com/office/drawing/2014/main" id="{156BB341-1DA5-435E-BCFD-9D415AFA1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271" y="3064048"/>
            <a:ext cx="1409547" cy="1409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2D79585C-2355-4C32-8845-A6767CD9BEDA}"/>
              </a:ext>
            </a:extLst>
          </p:cNvPr>
          <p:cNvSpPr/>
          <p:nvPr/>
        </p:nvSpPr>
        <p:spPr>
          <a:xfrm>
            <a:off x="6117132" y="2574172"/>
            <a:ext cx="22354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UDP Network</a:t>
            </a:r>
            <a:br>
              <a:rPr lang="en-US" altLang="ko-KR" b="1" dirty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altLang="ko-KR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(via </a:t>
            </a:r>
            <a:r>
              <a:rPr lang="en-US" altLang="ko-KR" b="1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FFmpeg</a:t>
            </a:r>
            <a:r>
              <a:rPr lang="en-US" altLang="ko-KR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)</a:t>
            </a:r>
            <a:endParaRPr lang="ko-KR" altLang="en-US" b="1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B79E971-6657-4268-9732-95A1C5C3A221}"/>
              </a:ext>
            </a:extLst>
          </p:cNvPr>
          <p:cNvSpPr/>
          <p:nvPr/>
        </p:nvSpPr>
        <p:spPr>
          <a:xfrm>
            <a:off x="9146305" y="2387491"/>
            <a:ext cx="12772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PC</a:t>
            </a:r>
            <a:endParaRPr lang="ko-KR" altLang="en-US" sz="2400" b="1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562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6377</TotalTime>
  <Words>381</Words>
  <Application>Microsoft Office PowerPoint</Application>
  <PresentationFormat>와이드스크린</PresentationFormat>
  <Paragraphs>74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Adobe Devanagari</vt:lpstr>
      <vt:lpstr>Arial</vt:lpstr>
      <vt:lpstr>맑은 고딕</vt:lpstr>
      <vt:lpstr>Office 테마</vt:lpstr>
      <vt:lpstr>Lab4: Communication &amp; Camera</vt:lpstr>
      <vt:lpstr>Purpose of the Lab</vt:lpstr>
      <vt:lpstr>Mainly 3 parts</vt:lpstr>
      <vt:lpstr>1. Communication: TCP vs. UDP</vt:lpstr>
      <vt:lpstr>Comm. Protocol for Robot Control </vt:lpstr>
      <vt:lpstr>2. Remote Controller Impl.</vt:lpstr>
      <vt:lpstr>2. Remote Controller Impl.</vt:lpstr>
      <vt:lpstr>3. Camera Utilities &amp; Streaming Demo</vt:lpstr>
      <vt:lpstr>3. Camera Utilities &amp; Streaming Demo</vt:lpstr>
      <vt:lpstr>Bone Setting</vt:lpstr>
      <vt:lpstr>Lab report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SILIAYN</dc:title>
  <dc:creator>Suhwan Sung</dc:creator>
  <cp:lastModifiedBy>IRSL_LAPTOP1</cp:lastModifiedBy>
  <cp:revision>264</cp:revision>
  <dcterms:created xsi:type="dcterms:W3CDTF">2022-02-15T21:46:01Z</dcterms:created>
  <dcterms:modified xsi:type="dcterms:W3CDTF">2023-04-14T06:58:51Z</dcterms:modified>
  <cp:contentStatus/>
</cp:coreProperties>
</file>

<file path=docProps/thumbnail.jpeg>
</file>